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405" r:id="rId4"/>
    <p:sldId id="407" r:id="rId5"/>
    <p:sldId id="408" r:id="rId6"/>
    <p:sldId id="411" r:id="rId7"/>
    <p:sldId id="395" r:id="rId8"/>
    <p:sldId id="398" r:id="rId9"/>
    <p:sldId id="409" r:id="rId10"/>
    <p:sldId id="410" r:id="rId11"/>
    <p:sldId id="271" r:id="rId12"/>
    <p:sldId id="401" r:id="rId13"/>
    <p:sldId id="406" r:id="rId14"/>
    <p:sldId id="413" r:id="rId15"/>
    <p:sldId id="414" r:id="rId16"/>
    <p:sldId id="391" r:id="rId17"/>
    <p:sldId id="400" r:id="rId18"/>
    <p:sldId id="673" r:id="rId19"/>
    <p:sldId id="674" r:id="rId20"/>
    <p:sldId id="686" r:id="rId21"/>
    <p:sldId id="374" r:id="rId22"/>
    <p:sldId id="687" r:id="rId23"/>
    <p:sldId id="689" r:id="rId24"/>
    <p:sldId id="691" r:id="rId25"/>
    <p:sldId id="692" r:id="rId26"/>
    <p:sldId id="688" r:id="rId27"/>
    <p:sldId id="6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9FF"/>
    <a:srgbClr val="FFCAFF"/>
    <a:srgbClr val="FF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4"/>
    <p:restoredTop sz="94354"/>
  </p:normalViewPr>
  <p:slideViewPr>
    <p:cSldViewPr snapToGrid="0" snapToObjects="1">
      <p:cViewPr varScale="1">
        <p:scale>
          <a:sx n="82" d="100"/>
          <a:sy n="82" d="100"/>
        </p:scale>
        <p:origin x="17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B6C39-592A-CB4C-A6E4-03B8DEC1B408}" type="datetimeFigureOut">
              <a:rPr lang="en-US" smtClean="0"/>
              <a:t>4/25/20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C3148-A845-BC40-BA04-8DC26FD4E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52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490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C7C67-E395-804D-80B6-964835D9C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62992-F775-9D4F-9CFC-141FC5DEF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7F302-7440-BC4A-9E22-68D4F486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F47CA-33DF-554A-A49D-03687329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787F1-38E1-9D49-8DD0-7591474F7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4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813-EBC3-8146-A622-683B67521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BE388-13A7-7244-B394-F704AAC0F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AA3C0-B5C0-3E49-93BB-F2DACA2F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1D818-4CA6-7F45-BF3F-69D6369A7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BC391-11DC-014A-B5A2-977A9B20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74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2D21BE-FF41-C14E-BCCA-A988D8762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60F34-E6D8-3E4E-AFF8-3FC8A1B02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DB9CC-9875-754B-9F9F-B75289C8B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CDF7C-6FE6-E04A-B786-38B02206E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E5756-93D3-4D4B-B9A2-78C1B3CC9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7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52CF-B7F4-C240-983A-8181EEE9F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52338-138D-2A4C-BB6B-F8DA15CC3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4C921-25BE-B041-9CB5-0755D5A1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B3343-0B49-774F-B233-A62ACC465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2DD66-6B75-594A-AEAD-12B2FACD3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3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654B-1D91-774B-809E-088088CA3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6AA83-DEC4-B749-91ED-55A92D207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A48E5-E1C3-2744-BA21-80279D89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635F8-600B-ED44-9448-B4A518BA4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3236A-1A62-3048-BD4B-D5A43052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0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2910B-E0E2-D94F-AA0A-FAE77684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1E43F-9D81-8042-A041-EE6C3158D4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54850-5ACC-4441-9634-323025DB4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6010C3-2877-1242-B93D-D563805A7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F8180-649C-3841-BC2D-4E2692AC9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D1087C-5A22-AD45-A034-E3237DD7D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3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C6FBE-D691-CA40-8EDD-94AF2653E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57D48-8084-FB46-AFA9-A7D6B8CC4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D419F-BC5D-CB42-9FAC-D0990FBF2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59A382-71DC-6E46-BCB9-CC584C4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08BE79-6459-D140-9BA6-62AF451BF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8E1AC0-056C-9147-AC0F-18583F8B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DEC981-841A-114F-9D84-F0C5807B8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BE4C06-765E-D246-ACCE-EA5B1BF2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2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7150C-8946-0B4D-85D2-FA0C11235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03349E-5F23-0742-A87F-D7CFE1A49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AA165E-E01D-5545-A140-78A49A654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D71411-6430-5B46-9ACD-2A12FCDA3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4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3FBC0A-445A-DC4C-A663-C8FEEE372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CC09BD-42CE-3A40-A238-884701055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61B16-5C39-0845-96AF-72DBC523F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0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7318B-D853-E542-8CB1-8824C3FD1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E3880-7EFE-8D48-A9BB-D00454BAB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96521-5CB9-7A43-A2F3-4FF3A1C5D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E5F6B-10AA-F64E-A7B3-DC9CC33AB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0F989-E7C4-854B-8843-B58741915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2DF8F0-FFDE-2746-AD16-D32690849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4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DE464-37BD-5745-ADC8-AC92C746E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C67E5-0C16-E74E-B096-E24FFED3EC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85ED8E-DCE6-AB44-9D10-8234DCABB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64B0E-57E9-E74D-B0DE-1A673B236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D39CCB-5EB5-EC42-AD8F-26713C8F9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4D528-240F-BD4B-8F85-1471C39F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3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E7369B-A566-CF48-BAC8-D262B15B8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14647-5382-E74A-9F40-FE467D431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A9C8B-D220-134C-BD2D-EF1D6D19A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BD152-93D2-3A43-846C-18E9D1EB7264}" type="datetimeFigureOut">
              <a:rPr lang="en-US" smtClean="0"/>
              <a:t>4/25/20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DE742-4BBD-ED4C-85D5-06F9956D9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F72B6-E0C2-7C4E-8ECE-D3C803D27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23D66-494A-124D-9FA1-4C0FA1C4E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76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393074991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/>
              <a:t> </a:t>
            </a: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br>
              <a:rPr lang="en-US" altLang="ko-KR"/>
            </a:br>
            <a:r>
              <a:rPr lang="ko-KR" altLang="en-US"/>
              <a:t>재외동포를 위한 한국어</a:t>
            </a:r>
            <a:r>
              <a:rPr lang="en-US" altLang="ko-KR"/>
              <a:t>(</a:t>
            </a:r>
            <a:r>
              <a:rPr lang="ko-KR" altLang="en-US"/>
              <a:t>영어권</a:t>
            </a:r>
            <a:r>
              <a:rPr lang="en-US" altLang="ko-KR"/>
              <a:t>)</a:t>
            </a:r>
            <a:br>
              <a:rPr lang="en-US" altLang="ko-KR"/>
            </a:br>
            <a:r>
              <a:rPr lang="ko-KR" altLang="en-US"/>
              <a:t> </a:t>
            </a:r>
            <a:br>
              <a:rPr lang="en-US" altLang="ko-KR"/>
            </a:br>
            <a:r>
              <a:rPr lang="en-US" altLang="ko-KR"/>
              <a:t>4-2 </a:t>
            </a:r>
            <a:br>
              <a:rPr lang="ko-KR"/>
            </a:b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851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F1EB6C-086C-D940-83D3-945ABF94F319}"/>
              </a:ext>
            </a:extLst>
          </p:cNvPr>
          <p:cNvSpPr txBox="1">
            <a:spLocks/>
          </p:cNvSpPr>
          <p:nvPr/>
        </p:nvSpPr>
        <p:spPr>
          <a:xfrm>
            <a:off x="3122693" y="246783"/>
            <a:ext cx="5946613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다른 사람의 물건을 주웠을 때에는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는다면서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)?</a:t>
            </a:r>
            <a:endParaRPr lang="en-US" altLang="ko-KR" sz="1600" dirty="0"/>
          </a:p>
          <a:p>
            <a:pPr algn="ctr"/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C49C33-A60A-3C46-862C-78CA6433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68481" y="3128740"/>
            <a:ext cx="1354801" cy="1528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520AB-F6C5-8446-A76C-82F0BC0A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714" y="3107531"/>
            <a:ext cx="1354801" cy="1528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978D3B-B336-CB42-A5ED-E79334DB5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676" y="3218688"/>
            <a:ext cx="2268764" cy="3327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76920E-A7C6-7F48-BF77-1F4F8E6E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32" y="3218688"/>
            <a:ext cx="2465324" cy="3327400"/>
          </a:xfrm>
          <a:prstGeom prst="rect">
            <a:avLst/>
          </a:prstGeom>
        </p:spPr>
      </p:pic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B93985FA-5D33-114E-9B28-4322070E7C2A}"/>
              </a:ext>
            </a:extLst>
          </p:cNvPr>
          <p:cNvSpPr/>
          <p:nvPr/>
        </p:nvSpPr>
        <p:spPr>
          <a:xfrm>
            <a:off x="0" y="1905762"/>
            <a:ext cx="5042952" cy="1030185"/>
          </a:xfrm>
          <a:prstGeom prst="wedgeRoundRectCallout">
            <a:avLst>
              <a:gd name="adj1" fmla="val -23371"/>
              <a:gd name="adj2" fmla="val 957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존이 지난 방학 때 역사 캠프에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 err="1">
                <a:solidFill>
                  <a:schemeClr val="tx1"/>
                </a:solidFill>
              </a:rPr>
              <a:t>다녀왔어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6E92B0B5-4C77-E843-B0FC-A6D798AC2353}"/>
              </a:ext>
            </a:extLst>
          </p:cNvPr>
          <p:cNvSpPr/>
          <p:nvPr/>
        </p:nvSpPr>
        <p:spPr>
          <a:xfrm>
            <a:off x="5541925" y="2098555"/>
            <a:ext cx="5042952" cy="1030185"/>
          </a:xfrm>
          <a:prstGeom prst="wedgeRoundRectCallout">
            <a:avLst>
              <a:gd name="adj1" fmla="val -9953"/>
              <a:gd name="adj2" fmla="val 12414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지난 방학 때 역사 캠프에 다녀왔다면서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D9DE09-32A2-5647-8416-673D104AE298}"/>
              </a:ext>
            </a:extLst>
          </p:cNvPr>
          <p:cNvSpPr txBox="1"/>
          <p:nvPr/>
        </p:nvSpPr>
        <p:spPr>
          <a:xfrm>
            <a:off x="2052714" y="1268751"/>
            <a:ext cx="851967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BF829D1-B3CA-8B4A-975A-4A02407773F1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42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179248" y="116408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놓다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3151" y="3061450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로라는 약속 시간을 수첩에 </a:t>
            </a:r>
            <a:r>
              <a:rPr lang="ko-KR" altLang="en-US" sz="3000" dirty="0">
                <a:solidFill>
                  <a:srgbClr val="FF0000"/>
                </a:solidFill>
              </a:rPr>
              <a:t>적어 놓았어요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r>
              <a:rPr lang="ko-KR" altLang="en-US" sz="3000" dirty="0">
                <a:solidFill>
                  <a:srgbClr val="FF0000"/>
                </a:solidFill>
              </a:rPr>
              <a:t> 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3151" y="3813175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손님이 오시기 전에 동생하고 같이 방을 </a:t>
            </a:r>
            <a:r>
              <a:rPr lang="ko-KR" altLang="en-US" sz="3000" dirty="0">
                <a:solidFill>
                  <a:srgbClr val="FF0000"/>
                </a:solidFill>
              </a:rPr>
              <a:t>치워 놓았어요 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564900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</a:t>
            </a:r>
            <a:r>
              <a:rPr lang="ko-KR" altLang="en-US" sz="3000" dirty="0" err="1"/>
              <a:t>수빈이한테</a:t>
            </a:r>
            <a:r>
              <a:rPr lang="ko-KR" altLang="en-US" sz="3000" dirty="0"/>
              <a:t> </a:t>
            </a:r>
            <a:r>
              <a:rPr lang="ko-KR" altLang="en-US" sz="3000" dirty="0" err="1"/>
              <a:t>연락했어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전화를 안 받아서 문자  </a:t>
            </a:r>
            <a:r>
              <a:rPr lang="ko-KR" altLang="en-US" sz="3000" dirty="0">
                <a:solidFill>
                  <a:srgbClr val="FF0000"/>
                </a:solidFill>
              </a:rPr>
              <a:t>보내 놓고  </a:t>
            </a:r>
            <a:r>
              <a:rPr lang="ko-KR" altLang="en-US" sz="3000" dirty="0"/>
              <a:t>기다리고 있어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871107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verb) This is used to indicate something has been finished and </a:t>
            </a:r>
          </a:p>
          <a:p>
            <a:r>
              <a:rPr lang="ko-KR" altLang="en-US" sz="2500" dirty="0"/>
              <a:t>   </a:t>
            </a:r>
            <a:r>
              <a:rPr lang="en-US" altLang="ko-KR" sz="2500" dirty="0"/>
              <a:t>remains so.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699ACF-2A58-2D46-A91D-689075CD0A3D}"/>
              </a:ext>
            </a:extLst>
          </p:cNvPr>
          <p:cNvSpPr txBox="1">
            <a:spLocks/>
          </p:cNvSpPr>
          <p:nvPr/>
        </p:nvSpPr>
        <p:spPr>
          <a:xfrm>
            <a:off x="2848997" y="116413"/>
            <a:ext cx="6123553" cy="8064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 다른 사람의 물건을 주웠을 때는</a:t>
            </a:r>
            <a:br>
              <a:rPr lang="en-US" altLang="ko-KR" sz="2800" dirty="0"/>
            </a:br>
            <a:r>
              <a:rPr lang="ko-KR" altLang="en-US" sz="2800" dirty="0"/>
              <a:t> 문법과 표현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8648AD35-B7B1-4342-9691-75FBB971D5D2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842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DCD310-D263-954A-AE46-67CB15E68998}"/>
              </a:ext>
            </a:extLst>
          </p:cNvPr>
          <p:cNvSpPr txBox="1">
            <a:spLocks/>
          </p:cNvSpPr>
          <p:nvPr/>
        </p:nvSpPr>
        <p:spPr>
          <a:xfrm>
            <a:off x="3679901" y="90255"/>
            <a:ext cx="5121204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07.</a:t>
            </a:r>
            <a:r>
              <a:rPr lang="ko-KR" altLang="en-US" sz="2000" dirty="0"/>
              <a:t>다른 사람의 물건을 주웠을 때에는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2B8C1-AC41-2546-91A7-59283E360EA5}"/>
              </a:ext>
            </a:extLst>
          </p:cNvPr>
          <p:cNvSpPr txBox="1"/>
          <p:nvPr/>
        </p:nvSpPr>
        <p:spPr>
          <a:xfrm>
            <a:off x="3679901" y="1119457"/>
            <a:ext cx="512120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‘–</a:t>
            </a:r>
            <a:r>
              <a:rPr lang="ko-KR" altLang="en-US" sz="2400" dirty="0">
                <a:solidFill>
                  <a:schemeClr val="bg1"/>
                </a:solidFill>
              </a:rPr>
              <a:t>아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어 놓다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87F972B-C93C-704F-857A-88025621C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100356"/>
              </p:ext>
            </p:extLst>
          </p:nvPr>
        </p:nvGraphicFramePr>
        <p:xfrm>
          <a:off x="1615769" y="1845877"/>
          <a:ext cx="9198026" cy="40504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9013">
                  <a:extLst>
                    <a:ext uri="{9D8B030D-6E8A-4147-A177-3AD203B41FA5}">
                      <a16:colId xmlns:a16="http://schemas.microsoft.com/office/drawing/2014/main" val="2737213811"/>
                    </a:ext>
                  </a:extLst>
                </a:gridCol>
                <a:gridCol w="4599013">
                  <a:extLst>
                    <a:ext uri="{9D8B030D-6E8A-4147-A177-3AD203B41FA5}">
                      <a16:colId xmlns:a16="http://schemas.microsoft.com/office/drawing/2014/main" val="1727465953"/>
                    </a:ext>
                  </a:extLst>
                </a:gridCol>
              </a:tblGrid>
              <a:tr h="34235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57453"/>
                  </a:ext>
                </a:extLst>
              </a:tr>
              <a:tr h="6268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75021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45FA6F9D-33AD-254F-A7E1-6FCA71574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315" y="2174894"/>
            <a:ext cx="4016032" cy="3012024"/>
          </a:xfrm>
          <a:prstGeom prst="rect">
            <a:avLst/>
          </a:prstGeom>
        </p:spPr>
      </p:pic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1DE4C6DF-4CF4-034E-8CBC-A86015B8C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0623" y="2174894"/>
            <a:ext cx="4016032" cy="30120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114FC0-8875-0B49-BE37-B704085D3189}"/>
              </a:ext>
            </a:extLst>
          </p:cNvPr>
          <p:cNvSpPr txBox="1"/>
          <p:nvPr/>
        </p:nvSpPr>
        <p:spPr>
          <a:xfrm>
            <a:off x="1661223" y="5371469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텔레비전을 켜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399E62-6FD9-2E49-852F-601A38F6F0D0}"/>
              </a:ext>
            </a:extLst>
          </p:cNvPr>
          <p:cNvSpPr txBox="1"/>
          <p:nvPr/>
        </p:nvSpPr>
        <p:spPr>
          <a:xfrm>
            <a:off x="6165276" y="5319295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텔레비전을 꺼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7EA92DB7-1A13-ED4E-A940-6D19B51FDA48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675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DCD310-D263-954A-AE46-67CB15E68998}"/>
              </a:ext>
            </a:extLst>
          </p:cNvPr>
          <p:cNvSpPr txBox="1">
            <a:spLocks/>
          </p:cNvSpPr>
          <p:nvPr/>
        </p:nvSpPr>
        <p:spPr>
          <a:xfrm>
            <a:off x="3679901" y="90255"/>
            <a:ext cx="5121204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07.</a:t>
            </a:r>
            <a:r>
              <a:rPr lang="ko-KR" altLang="en-US" sz="2000" dirty="0"/>
              <a:t>다른 사람의 물건을 주웠을 때에는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2B8C1-AC41-2546-91A7-59283E360EA5}"/>
              </a:ext>
            </a:extLst>
          </p:cNvPr>
          <p:cNvSpPr txBox="1"/>
          <p:nvPr/>
        </p:nvSpPr>
        <p:spPr>
          <a:xfrm>
            <a:off x="3709445" y="1099211"/>
            <a:ext cx="5121204" cy="46926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‘–</a:t>
            </a:r>
            <a:r>
              <a:rPr lang="ko-KR" altLang="en-US" sz="2400" dirty="0">
                <a:solidFill>
                  <a:schemeClr val="bg1"/>
                </a:solidFill>
              </a:rPr>
              <a:t>아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어 놓다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87F972B-C93C-704F-857A-88025621C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986218"/>
              </p:ext>
            </p:extLst>
          </p:nvPr>
        </p:nvGraphicFramePr>
        <p:xfrm>
          <a:off x="1615769" y="1845877"/>
          <a:ext cx="9198026" cy="40504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9013">
                  <a:extLst>
                    <a:ext uri="{9D8B030D-6E8A-4147-A177-3AD203B41FA5}">
                      <a16:colId xmlns:a16="http://schemas.microsoft.com/office/drawing/2014/main" val="2737213811"/>
                    </a:ext>
                  </a:extLst>
                </a:gridCol>
                <a:gridCol w="4599013">
                  <a:extLst>
                    <a:ext uri="{9D8B030D-6E8A-4147-A177-3AD203B41FA5}">
                      <a16:colId xmlns:a16="http://schemas.microsoft.com/office/drawing/2014/main" val="1727465953"/>
                    </a:ext>
                  </a:extLst>
                </a:gridCol>
              </a:tblGrid>
              <a:tr h="34235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57453"/>
                  </a:ext>
                </a:extLst>
              </a:tr>
              <a:tr h="6268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75021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8114FC0-8875-0B49-BE37-B704085D3189}"/>
              </a:ext>
            </a:extLst>
          </p:cNvPr>
          <p:cNvSpPr txBox="1"/>
          <p:nvPr/>
        </p:nvSpPr>
        <p:spPr>
          <a:xfrm>
            <a:off x="1661223" y="5371469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/>
              <a:t>가스불을</a:t>
            </a:r>
            <a:r>
              <a:rPr lang="ko-KR" altLang="en-US" sz="2400" dirty="0"/>
              <a:t> 켜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399E62-6FD9-2E49-852F-601A38F6F0D0}"/>
              </a:ext>
            </a:extLst>
          </p:cNvPr>
          <p:cNvSpPr txBox="1"/>
          <p:nvPr/>
        </p:nvSpPr>
        <p:spPr>
          <a:xfrm>
            <a:off x="6165276" y="5319295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/>
              <a:t>가스불을</a:t>
            </a:r>
            <a:r>
              <a:rPr lang="ko-KR" altLang="en-US" sz="2400" dirty="0"/>
              <a:t> 꺼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D69329-6A40-9D45-8E33-2782BC2BC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010" y="2020486"/>
            <a:ext cx="4178300" cy="3124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D13582-8B5A-9644-B5D6-878F488B2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740" y="2020486"/>
            <a:ext cx="4178300" cy="3124200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80B425B-2891-434F-BBF7-BE6F85A97B09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138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DCD310-D263-954A-AE46-67CB15E68998}"/>
              </a:ext>
            </a:extLst>
          </p:cNvPr>
          <p:cNvSpPr txBox="1">
            <a:spLocks/>
          </p:cNvSpPr>
          <p:nvPr/>
        </p:nvSpPr>
        <p:spPr>
          <a:xfrm>
            <a:off x="3679901" y="90255"/>
            <a:ext cx="5121204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07.</a:t>
            </a:r>
            <a:r>
              <a:rPr lang="ko-KR" altLang="en-US" sz="2000" dirty="0"/>
              <a:t>다른 사람의 물건을 주웠을 때에는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2B8C1-AC41-2546-91A7-59283E360EA5}"/>
              </a:ext>
            </a:extLst>
          </p:cNvPr>
          <p:cNvSpPr txBox="1"/>
          <p:nvPr/>
        </p:nvSpPr>
        <p:spPr>
          <a:xfrm>
            <a:off x="3709445" y="1146713"/>
            <a:ext cx="5121204" cy="4580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‘–</a:t>
            </a:r>
            <a:r>
              <a:rPr lang="ko-KR" altLang="en-US" sz="2400" dirty="0">
                <a:solidFill>
                  <a:schemeClr val="bg1"/>
                </a:solidFill>
              </a:rPr>
              <a:t>아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어 놓다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87F972B-C93C-704F-857A-88025621C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534629"/>
              </p:ext>
            </p:extLst>
          </p:nvPr>
        </p:nvGraphicFramePr>
        <p:xfrm>
          <a:off x="1615769" y="1845877"/>
          <a:ext cx="9198026" cy="40504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9013">
                  <a:extLst>
                    <a:ext uri="{9D8B030D-6E8A-4147-A177-3AD203B41FA5}">
                      <a16:colId xmlns:a16="http://schemas.microsoft.com/office/drawing/2014/main" val="2737213811"/>
                    </a:ext>
                  </a:extLst>
                </a:gridCol>
                <a:gridCol w="4599013">
                  <a:extLst>
                    <a:ext uri="{9D8B030D-6E8A-4147-A177-3AD203B41FA5}">
                      <a16:colId xmlns:a16="http://schemas.microsoft.com/office/drawing/2014/main" val="1727465953"/>
                    </a:ext>
                  </a:extLst>
                </a:gridCol>
              </a:tblGrid>
              <a:tr h="34235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57453"/>
                  </a:ext>
                </a:extLst>
              </a:tr>
              <a:tr h="6268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75021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8114FC0-8875-0B49-BE37-B704085D3189}"/>
              </a:ext>
            </a:extLst>
          </p:cNvPr>
          <p:cNvSpPr txBox="1"/>
          <p:nvPr/>
        </p:nvSpPr>
        <p:spPr>
          <a:xfrm>
            <a:off x="1661223" y="5371469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문을 열어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399E62-6FD9-2E49-852F-601A38F6F0D0}"/>
              </a:ext>
            </a:extLst>
          </p:cNvPr>
          <p:cNvSpPr txBox="1"/>
          <p:nvPr/>
        </p:nvSpPr>
        <p:spPr>
          <a:xfrm>
            <a:off x="6165276" y="5319295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문을 닫아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C6807C-88B1-0847-967E-8F1EF7FD6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172" y="1842262"/>
            <a:ext cx="2090622" cy="32948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DB21AA-CB41-6940-A0FF-5AC534A51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650" y="1842262"/>
            <a:ext cx="1583742" cy="3294821"/>
          </a:xfrm>
          <a:prstGeom prst="rect">
            <a:avLst/>
          </a:prstGeom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697582A4-7292-0849-B07A-5EE97F7C5F26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70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4DCD310-D263-954A-AE46-67CB15E68998}"/>
              </a:ext>
            </a:extLst>
          </p:cNvPr>
          <p:cNvSpPr txBox="1">
            <a:spLocks/>
          </p:cNvSpPr>
          <p:nvPr/>
        </p:nvSpPr>
        <p:spPr>
          <a:xfrm>
            <a:off x="3679901" y="90255"/>
            <a:ext cx="5121204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07.</a:t>
            </a:r>
            <a:r>
              <a:rPr lang="ko-KR" altLang="en-US" sz="2000" dirty="0"/>
              <a:t>다른 사람의 물건을 주웠을 때에는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2B8C1-AC41-2546-91A7-59283E360EA5}"/>
              </a:ext>
            </a:extLst>
          </p:cNvPr>
          <p:cNvSpPr txBox="1"/>
          <p:nvPr/>
        </p:nvSpPr>
        <p:spPr>
          <a:xfrm>
            <a:off x="3679901" y="1149826"/>
            <a:ext cx="512120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‘–</a:t>
            </a:r>
            <a:r>
              <a:rPr lang="ko-KR" altLang="en-US" sz="2400" dirty="0">
                <a:solidFill>
                  <a:schemeClr val="bg1"/>
                </a:solidFill>
              </a:rPr>
              <a:t>아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어 놓다</a:t>
            </a:r>
            <a:r>
              <a:rPr lang="en-US" altLang="ko-KR" sz="2400" dirty="0">
                <a:solidFill>
                  <a:schemeClr val="bg1"/>
                </a:solidFill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87F972B-C93C-704F-857A-88025621C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7417"/>
              </p:ext>
            </p:extLst>
          </p:nvPr>
        </p:nvGraphicFramePr>
        <p:xfrm>
          <a:off x="1615769" y="1845877"/>
          <a:ext cx="9198026" cy="40504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9013">
                  <a:extLst>
                    <a:ext uri="{9D8B030D-6E8A-4147-A177-3AD203B41FA5}">
                      <a16:colId xmlns:a16="http://schemas.microsoft.com/office/drawing/2014/main" val="2737213811"/>
                    </a:ext>
                  </a:extLst>
                </a:gridCol>
                <a:gridCol w="4599013">
                  <a:extLst>
                    <a:ext uri="{9D8B030D-6E8A-4147-A177-3AD203B41FA5}">
                      <a16:colId xmlns:a16="http://schemas.microsoft.com/office/drawing/2014/main" val="1727465953"/>
                    </a:ext>
                  </a:extLst>
                </a:gridCol>
              </a:tblGrid>
              <a:tr h="342356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357453"/>
                  </a:ext>
                </a:extLst>
              </a:tr>
              <a:tr h="6268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750211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8114FC0-8875-0B49-BE37-B704085D3189}"/>
              </a:ext>
            </a:extLst>
          </p:cNvPr>
          <p:cNvSpPr txBox="1"/>
          <p:nvPr/>
        </p:nvSpPr>
        <p:spPr>
          <a:xfrm>
            <a:off x="1661223" y="5371469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수돗물을 틀어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399E62-6FD9-2E49-852F-601A38F6F0D0}"/>
              </a:ext>
            </a:extLst>
          </p:cNvPr>
          <p:cNvSpPr txBox="1"/>
          <p:nvPr/>
        </p:nvSpPr>
        <p:spPr>
          <a:xfrm>
            <a:off x="6165276" y="5319295"/>
            <a:ext cx="4608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수돗물을 잠가 놓았어요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5DD802-17A4-4341-9DF6-145560AA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352" y="1931002"/>
            <a:ext cx="2664970" cy="32060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C5FCAA-FBC0-2442-BE38-87F0E11B8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4019" y="1931002"/>
            <a:ext cx="2651337" cy="3206082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ED8E4CB5-C2AB-B945-BFE5-61AB95722D45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76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4">
            <a:extLst>
              <a:ext uri="{FF2B5EF4-FFF2-40B4-BE49-F238E27FC236}">
                <a16:creationId xmlns:a16="http://schemas.microsoft.com/office/drawing/2014/main" id="{A990B7B0-431F-6C4E-881C-34E95E352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7" b="2"/>
          <a:stretch/>
        </p:blipFill>
        <p:spPr>
          <a:xfrm>
            <a:off x="4721554" y="277756"/>
            <a:ext cx="7304794" cy="59482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5DA9B6-FCB4-A546-A018-8800352D3D45}"/>
              </a:ext>
            </a:extLst>
          </p:cNvPr>
          <p:cNvSpPr txBox="1"/>
          <p:nvPr/>
        </p:nvSpPr>
        <p:spPr>
          <a:xfrm>
            <a:off x="366154" y="2485024"/>
            <a:ext cx="3294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1.</a:t>
            </a:r>
            <a:r>
              <a:rPr lang="ko-KR" altLang="en-US" sz="2800" dirty="0"/>
              <a:t>불을 켜 놓았어요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F09494-128B-044B-95E8-1D010790E793}"/>
              </a:ext>
            </a:extLst>
          </p:cNvPr>
          <p:cNvSpPr txBox="1"/>
          <p:nvPr/>
        </p:nvSpPr>
        <p:spPr>
          <a:xfrm>
            <a:off x="366154" y="3074542"/>
            <a:ext cx="3294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2.</a:t>
            </a:r>
            <a:r>
              <a:rPr lang="ko-KR" altLang="en-US" sz="2800" dirty="0"/>
              <a:t>책을 펴 놓았어요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195CCF-6A69-234B-8F4F-C4E6B289F95F}"/>
              </a:ext>
            </a:extLst>
          </p:cNvPr>
          <p:cNvSpPr txBox="1"/>
          <p:nvPr/>
        </p:nvSpPr>
        <p:spPr>
          <a:xfrm>
            <a:off x="366154" y="4127164"/>
            <a:ext cx="3653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4.</a:t>
            </a:r>
            <a:r>
              <a:rPr lang="ko-KR" altLang="en-US" sz="2800" dirty="0"/>
              <a:t>옷을 걸어 놓았어요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BB7C56-9C44-AD40-BE15-B033EB06ECEE}"/>
              </a:ext>
            </a:extLst>
          </p:cNvPr>
          <p:cNvSpPr txBox="1"/>
          <p:nvPr/>
        </p:nvSpPr>
        <p:spPr>
          <a:xfrm>
            <a:off x="366154" y="3597762"/>
            <a:ext cx="3653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문을 닫아 놓았어요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2D5D31-FFA7-0E4A-8637-1F11AE29745E}"/>
              </a:ext>
            </a:extLst>
          </p:cNvPr>
          <p:cNvSpPr txBox="1"/>
          <p:nvPr/>
        </p:nvSpPr>
        <p:spPr>
          <a:xfrm>
            <a:off x="366154" y="4657085"/>
            <a:ext cx="4471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5.</a:t>
            </a:r>
            <a:r>
              <a:rPr lang="ko-KR" altLang="en-US" sz="2800" dirty="0"/>
              <a:t>김밥을 만들어 놓았어요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F46B4F5-CC9F-F546-812A-6EECBFEB1C77}"/>
              </a:ext>
            </a:extLst>
          </p:cNvPr>
          <p:cNvSpPr txBox="1">
            <a:spLocks/>
          </p:cNvSpPr>
          <p:nvPr/>
        </p:nvSpPr>
        <p:spPr>
          <a:xfrm>
            <a:off x="17724" y="126715"/>
            <a:ext cx="6078276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07.</a:t>
            </a:r>
            <a:r>
              <a:rPr lang="ko-KR" altLang="en-US" sz="2000" dirty="0"/>
              <a:t>다른 사람의 물건을 주웠을 때에는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1EAD6F8E-0E8A-6546-9FB3-AF0BA2EB2647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B3EE4-A6AF-994F-8B37-78F7C77EC02F}"/>
              </a:ext>
            </a:extLst>
          </p:cNvPr>
          <p:cNvSpPr txBox="1"/>
          <p:nvPr/>
        </p:nvSpPr>
        <p:spPr>
          <a:xfrm>
            <a:off x="110801" y="1212341"/>
            <a:ext cx="4445101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놓다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</a:t>
            </a:r>
            <a:endParaRPr lang="en-US" altLang="ko-KR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.P71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873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5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FDDD0671-0EF3-624F-84B9-F6AE4806C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845" r="1" b="7750"/>
          <a:stretch/>
        </p:blipFill>
        <p:spPr>
          <a:xfrm>
            <a:off x="310557" y="860384"/>
            <a:ext cx="11570886" cy="552825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019914D-1006-2C41-ADA0-00D831EE2A9F}"/>
              </a:ext>
            </a:extLst>
          </p:cNvPr>
          <p:cNvSpPr txBox="1">
            <a:spLocks/>
          </p:cNvSpPr>
          <p:nvPr/>
        </p:nvSpPr>
        <p:spPr>
          <a:xfrm>
            <a:off x="-1" y="180531"/>
            <a:ext cx="3876261" cy="5906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600" dirty="0"/>
              <a:t>Unit 07.</a:t>
            </a:r>
            <a:r>
              <a:rPr lang="ko-KR" altLang="en-US" sz="1600" dirty="0"/>
              <a:t>다른 사람의 물건을 주웠을 때에는</a:t>
            </a:r>
            <a:br>
              <a:rPr lang="en-US" altLang="ko-KR" sz="1600" dirty="0"/>
            </a:br>
            <a:r>
              <a:rPr lang="ko-KR" altLang="en-US" sz="1600" dirty="0"/>
              <a:t>문법과 표현 </a:t>
            </a:r>
            <a:r>
              <a:rPr lang="en-US" altLang="ko-KR" sz="1600" dirty="0"/>
              <a:t>2</a:t>
            </a:r>
            <a:r>
              <a:rPr lang="ko-KR" altLang="en-US" sz="1600" dirty="0"/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아</a:t>
            </a:r>
            <a:r>
              <a:rPr lang="en-US" altLang="ko-KR" sz="1600" dirty="0">
                <a:solidFill>
                  <a:srgbClr val="FF0000"/>
                </a:solidFill>
              </a:rPr>
              <a:t>/</a:t>
            </a:r>
            <a:r>
              <a:rPr lang="ko-KR" altLang="en-US" sz="1600" dirty="0">
                <a:solidFill>
                  <a:srgbClr val="FF0000"/>
                </a:solidFill>
              </a:rPr>
              <a:t>어 놓다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2" name="Process 1">
            <a:extLst>
              <a:ext uri="{FF2B5EF4-FFF2-40B4-BE49-F238E27FC236}">
                <a16:creationId xmlns:a16="http://schemas.microsoft.com/office/drawing/2014/main" id="{119BCFE1-71CC-7D49-A807-2DC601B7231B}"/>
              </a:ext>
            </a:extLst>
          </p:cNvPr>
          <p:cNvSpPr/>
          <p:nvPr/>
        </p:nvSpPr>
        <p:spPr>
          <a:xfrm>
            <a:off x="4210504" y="3994549"/>
            <a:ext cx="3770992" cy="53841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창문을 열어 놓았어요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9" name="Process 18">
            <a:extLst>
              <a:ext uri="{FF2B5EF4-FFF2-40B4-BE49-F238E27FC236}">
                <a16:creationId xmlns:a16="http://schemas.microsoft.com/office/drawing/2014/main" id="{3E02D654-720C-334C-9262-50F0F2A7C515}"/>
              </a:ext>
            </a:extLst>
          </p:cNvPr>
          <p:cNvSpPr/>
          <p:nvPr/>
        </p:nvSpPr>
        <p:spPr>
          <a:xfrm>
            <a:off x="8110452" y="2009399"/>
            <a:ext cx="3770991" cy="53841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금고문을 열어 놓았어요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02FC7B-3685-6348-B4DF-B8162BA2480E}"/>
              </a:ext>
            </a:extLst>
          </p:cNvPr>
          <p:cNvSpPr txBox="1"/>
          <p:nvPr/>
        </p:nvSpPr>
        <p:spPr>
          <a:xfrm>
            <a:off x="3876259" y="204315"/>
            <a:ext cx="800518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놓다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FB54F92-AE9D-4148-8F97-22D73A4F1623}"/>
              </a:ext>
            </a:extLst>
          </p:cNvPr>
          <p:cNvSpPr txBox="1"/>
          <p:nvPr/>
        </p:nvSpPr>
        <p:spPr>
          <a:xfrm>
            <a:off x="0" y="6319587"/>
            <a:ext cx="12192000" cy="538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Process 8">
            <a:extLst>
              <a:ext uri="{FF2B5EF4-FFF2-40B4-BE49-F238E27FC236}">
                <a16:creationId xmlns:a16="http://schemas.microsoft.com/office/drawing/2014/main" id="{7EF8721A-9691-B843-A714-DDEA22756458}"/>
              </a:ext>
            </a:extLst>
          </p:cNvPr>
          <p:cNvSpPr/>
          <p:nvPr/>
        </p:nvSpPr>
        <p:spPr>
          <a:xfrm>
            <a:off x="6270590" y="5581021"/>
            <a:ext cx="4028904" cy="53841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그림을 떨어뜨려 놓았어요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Process 9">
            <a:extLst>
              <a:ext uri="{FF2B5EF4-FFF2-40B4-BE49-F238E27FC236}">
                <a16:creationId xmlns:a16="http://schemas.microsoft.com/office/drawing/2014/main" id="{EEFD27FA-F42B-0F4F-956C-4F845D6970E4}"/>
              </a:ext>
            </a:extLst>
          </p:cNvPr>
          <p:cNvSpPr/>
          <p:nvPr/>
        </p:nvSpPr>
        <p:spPr>
          <a:xfrm>
            <a:off x="7601123" y="867166"/>
            <a:ext cx="3770992" cy="53841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커튼을 열어 놓았어요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Process 10">
            <a:extLst>
              <a:ext uri="{FF2B5EF4-FFF2-40B4-BE49-F238E27FC236}">
                <a16:creationId xmlns:a16="http://schemas.microsoft.com/office/drawing/2014/main" id="{AA89F610-11EA-3642-8857-62D63D894E58}"/>
              </a:ext>
            </a:extLst>
          </p:cNvPr>
          <p:cNvSpPr/>
          <p:nvPr/>
        </p:nvSpPr>
        <p:spPr>
          <a:xfrm>
            <a:off x="1086492" y="2656686"/>
            <a:ext cx="4028904" cy="538413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책을 넘어뜨려 놓았어요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7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9479" y="929718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P72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7365038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07.</a:t>
            </a:r>
            <a:r>
              <a:rPr lang="ko-KR" altLang="en-US" sz="2800" dirty="0">
                <a:solidFill>
                  <a:schemeClr val="tx1"/>
                </a:solidFill>
              </a:rPr>
              <a:t>다른 사람의 물건을 주웠을 때에는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4B7E3-D35A-244A-8F2D-398E1C874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57" y="853356"/>
            <a:ext cx="5448332" cy="42998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5A066D-F4F9-DF42-B52A-21E0572CD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129" y="1680706"/>
            <a:ext cx="4495512" cy="35364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932B34-A796-164E-B5DA-E142B7A86339}"/>
              </a:ext>
            </a:extLst>
          </p:cNvPr>
          <p:cNvSpPr txBox="1"/>
          <p:nvPr/>
        </p:nvSpPr>
        <p:spPr>
          <a:xfrm flipH="1" flipV="1">
            <a:off x="6235147" y="2773849"/>
            <a:ext cx="588821" cy="462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5CE351-1574-6F48-89B1-8DAC80BC0E16}"/>
              </a:ext>
            </a:extLst>
          </p:cNvPr>
          <p:cNvSpPr txBox="1"/>
          <p:nvPr/>
        </p:nvSpPr>
        <p:spPr>
          <a:xfrm>
            <a:off x="6366964" y="475111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" name="Online Media 9" descr="013.mp3">
            <a:hlinkClick r:id="" action="ppaction://media"/>
            <a:extLst>
              <a:ext uri="{FF2B5EF4-FFF2-40B4-BE49-F238E27FC236}">
                <a16:creationId xmlns:a16="http://schemas.microsoft.com/office/drawing/2014/main" id="{14372FDD-FD33-7944-BABD-8985AC0D5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73962" y="683849"/>
            <a:ext cx="812800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4590484-438F-524F-8D29-569BC7553DCF}"/>
              </a:ext>
            </a:extLst>
          </p:cNvPr>
          <p:cNvSpPr txBox="1">
            <a:spLocks/>
          </p:cNvSpPr>
          <p:nvPr/>
        </p:nvSpPr>
        <p:spPr>
          <a:xfrm>
            <a:off x="126157" y="5475266"/>
            <a:ext cx="11341318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여러분은 물건이나 돈을 주운 적이 있나요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자신의 경험을 이야기해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P72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3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97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4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6CBD9ED-219D-BF4C-B1F7-D3F993C79D1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7365038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07.</a:t>
            </a:r>
            <a:r>
              <a:rPr lang="ko-KR" altLang="en-US" sz="2800" dirty="0">
                <a:solidFill>
                  <a:schemeClr val="tx1"/>
                </a:solidFill>
              </a:rPr>
              <a:t>다른 사람의 물건을 주웠을 때에는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63F5B7-7279-7145-9912-0F1B26BB7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37" y="718419"/>
            <a:ext cx="7701251" cy="611598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A940345-810E-F740-B748-EDDCF0842404}"/>
              </a:ext>
            </a:extLst>
          </p:cNvPr>
          <p:cNvSpPr txBox="1">
            <a:spLocks/>
          </p:cNvSpPr>
          <p:nvPr/>
        </p:nvSpPr>
        <p:spPr>
          <a:xfrm>
            <a:off x="7474226" y="189042"/>
            <a:ext cx="3169493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P74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38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D20E32-547A-D74E-A84D-F0EE6A63B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84" y="0"/>
            <a:ext cx="8576831" cy="6697133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03B7EC24-A1D8-3349-998F-9C7EECD40A9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9185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6CBD9ED-219D-BF4C-B1F7-D3F993C79D12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7365038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07.</a:t>
            </a:r>
            <a:r>
              <a:rPr lang="ko-KR" altLang="en-US" sz="2800" dirty="0">
                <a:solidFill>
                  <a:schemeClr val="tx1"/>
                </a:solidFill>
              </a:rPr>
              <a:t>다른 사람의 물건을 주웠을 때에는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A940345-810E-F740-B748-EDDCF0842404}"/>
              </a:ext>
            </a:extLst>
          </p:cNvPr>
          <p:cNvSpPr txBox="1">
            <a:spLocks/>
          </p:cNvSpPr>
          <p:nvPr/>
        </p:nvSpPr>
        <p:spPr>
          <a:xfrm>
            <a:off x="7474226" y="189042"/>
            <a:ext cx="3169493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P74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1E64F7-32BB-AE44-8D3F-794B9C950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715" y="1076989"/>
            <a:ext cx="9340073" cy="38817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7D301CC-4697-0B4F-B7D3-030E91AAFCA6}"/>
              </a:ext>
            </a:extLst>
          </p:cNvPr>
          <p:cNvSpPr txBox="1"/>
          <p:nvPr/>
        </p:nvSpPr>
        <p:spPr>
          <a:xfrm>
            <a:off x="1776335" y="1558978"/>
            <a:ext cx="554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98EF89-4FC7-6B4D-8FAE-B5EED0C3D815}"/>
              </a:ext>
            </a:extLst>
          </p:cNvPr>
          <p:cNvSpPr txBox="1"/>
          <p:nvPr/>
        </p:nvSpPr>
        <p:spPr>
          <a:xfrm>
            <a:off x="1776335" y="3867461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</a:rPr>
              <a:t>분실물이 얼마나 많은지 알게 되었다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0039BED-BA42-5A47-A1DE-C454AC25BA1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296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6276700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07.</a:t>
            </a:r>
            <a:r>
              <a:rPr lang="ko-KR" altLang="en-US" sz="2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2400" dirty="0">
                <a:solidFill>
                  <a:schemeClr val="tx1"/>
                </a:solidFill>
              </a:rPr>
              <a:t>P29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BBF2E1-7B4D-124C-8994-C7AE45C5EF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96" y="1088088"/>
            <a:ext cx="10261600" cy="468182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0DA45E3-B7FA-9047-8BA5-D7F943CE7D1A}"/>
              </a:ext>
            </a:extLst>
          </p:cNvPr>
          <p:cNvCxnSpPr>
            <a:cxnSpLocks/>
          </p:cNvCxnSpPr>
          <p:nvPr/>
        </p:nvCxnSpPr>
        <p:spPr>
          <a:xfrm>
            <a:off x="3312826" y="3567659"/>
            <a:ext cx="3987384" cy="1274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7E2E99C-7993-984C-8F6B-2AAC4B9A0D48}"/>
              </a:ext>
            </a:extLst>
          </p:cNvPr>
          <p:cNvCxnSpPr>
            <a:cxnSpLocks/>
          </p:cNvCxnSpPr>
          <p:nvPr/>
        </p:nvCxnSpPr>
        <p:spPr>
          <a:xfrm flipV="1">
            <a:off x="3312826" y="2833141"/>
            <a:ext cx="3987384" cy="1364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01D942-5681-5D4E-8707-1D70D829E275}"/>
              </a:ext>
            </a:extLst>
          </p:cNvPr>
          <p:cNvCxnSpPr>
            <a:cxnSpLocks/>
          </p:cNvCxnSpPr>
          <p:nvPr/>
        </p:nvCxnSpPr>
        <p:spPr>
          <a:xfrm flipV="1">
            <a:off x="3312826" y="4197246"/>
            <a:ext cx="3987384" cy="6058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EA92936-8B53-4B4F-B91F-DF99B15399C0}"/>
              </a:ext>
            </a:extLst>
          </p:cNvPr>
          <p:cNvCxnSpPr>
            <a:cxnSpLocks/>
          </p:cNvCxnSpPr>
          <p:nvPr/>
        </p:nvCxnSpPr>
        <p:spPr>
          <a:xfrm>
            <a:off x="3312826" y="5432635"/>
            <a:ext cx="3987384" cy="38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99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90741"/>
            <a:ext cx="12192000" cy="3672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762038" cy="495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07.</a:t>
            </a:r>
            <a:r>
              <a:rPr lang="ko-KR" altLang="en-US" sz="1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1400" dirty="0">
                <a:solidFill>
                  <a:schemeClr val="tx1"/>
                </a:solidFill>
              </a:rPr>
              <a:t>P29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2D54FF-4CBD-E74D-98D2-34D89F982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595492"/>
            <a:ext cx="9139822" cy="58693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0DCE0F-9C09-4941-A740-B01C7E65F12B}"/>
              </a:ext>
            </a:extLst>
          </p:cNvPr>
          <p:cNvSpPr txBox="1"/>
          <p:nvPr/>
        </p:nvSpPr>
        <p:spPr>
          <a:xfrm>
            <a:off x="2718216" y="3511445"/>
            <a:ext cx="16347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err="1">
                <a:solidFill>
                  <a:schemeClr val="accent5">
                    <a:lumMod val="75000"/>
                  </a:schemeClr>
                </a:solidFill>
              </a:rPr>
              <a:t>주웠어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E4B634-C0D0-6043-A947-70B75E3F7349}"/>
              </a:ext>
            </a:extLst>
          </p:cNvPr>
          <p:cNvSpPr txBox="1"/>
          <p:nvPr/>
        </p:nvSpPr>
        <p:spPr>
          <a:xfrm>
            <a:off x="2938072" y="4354277"/>
            <a:ext cx="14148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보관하고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141245-A795-B446-A682-8A3FF6F9371E}"/>
              </a:ext>
            </a:extLst>
          </p:cNvPr>
          <p:cNvSpPr txBox="1"/>
          <p:nvPr/>
        </p:nvSpPr>
        <p:spPr>
          <a:xfrm>
            <a:off x="2167123" y="5184177"/>
            <a:ext cx="11021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귀찮아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F4E26-CFF8-644B-B120-AC3AEFAE9E0C}"/>
              </a:ext>
            </a:extLst>
          </p:cNvPr>
          <p:cNvSpPr txBox="1"/>
          <p:nvPr/>
        </p:nvSpPr>
        <p:spPr>
          <a:xfrm>
            <a:off x="1580235" y="5798633"/>
            <a:ext cx="16347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지나가다가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1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6276700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07.</a:t>
            </a:r>
            <a:r>
              <a:rPr lang="ko-KR" altLang="en-US" sz="2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2400" dirty="0">
                <a:solidFill>
                  <a:schemeClr val="tx1"/>
                </a:solidFill>
              </a:rPr>
              <a:t>P30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ADCBEC-E706-5541-8A2A-7246237D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82" y="891869"/>
            <a:ext cx="9858948" cy="5280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41E481-D99D-7146-812B-CF4788185B85}"/>
              </a:ext>
            </a:extLst>
          </p:cNvPr>
          <p:cNvSpPr txBox="1"/>
          <p:nvPr/>
        </p:nvSpPr>
        <p:spPr>
          <a:xfrm>
            <a:off x="4266582" y="3924863"/>
            <a:ext cx="37531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요리하는 걸 좋아한다면서요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61AAB7-7642-C343-A799-3BAAC7E4C31C}"/>
              </a:ext>
            </a:extLst>
          </p:cNvPr>
          <p:cNvSpPr txBox="1"/>
          <p:nvPr/>
        </p:nvSpPr>
        <p:spPr>
          <a:xfrm>
            <a:off x="6086006" y="4479499"/>
            <a:ext cx="25033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먹는다면서요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92F810-5F38-BF48-B3C6-09D51A2DD0A0}"/>
              </a:ext>
            </a:extLst>
          </p:cNvPr>
          <p:cNvSpPr txBox="1"/>
          <p:nvPr/>
        </p:nvSpPr>
        <p:spPr>
          <a:xfrm>
            <a:off x="4074209" y="5048753"/>
            <a:ext cx="37531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같은 동네에 산다면서요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1DF1EB-530E-4E42-A2DF-EDD3D7D6918F}"/>
              </a:ext>
            </a:extLst>
          </p:cNvPr>
          <p:cNvSpPr txBox="1"/>
          <p:nvPr/>
        </p:nvSpPr>
        <p:spPr>
          <a:xfrm>
            <a:off x="5773503" y="5637534"/>
            <a:ext cx="37531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그림은 배운다면서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57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90741"/>
            <a:ext cx="12192000" cy="3672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00D39D-8F37-AB44-B3BA-0A66A27FF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82" y="134146"/>
            <a:ext cx="6985416" cy="62494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9DA48BF-18A5-4244-9BB9-E908376A0DDB}"/>
              </a:ext>
            </a:extLst>
          </p:cNvPr>
          <p:cNvSpPr txBox="1">
            <a:spLocks/>
          </p:cNvSpPr>
          <p:nvPr/>
        </p:nvSpPr>
        <p:spPr>
          <a:xfrm>
            <a:off x="7540052" y="134146"/>
            <a:ext cx="4651948" cy="495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07.</a:t>
            </a:r>
            <a:r>
              <a:rPr lang="ko-KR" altLang="en-US" sz="1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1400" dirty="0">
                <a:solidFill>
                  <a:schemeClr val="tx1"/>
                </a:solidFill>
              </a:rPr>
              <a:t>P29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C852088-2469-B643-AB93-CA6B5CA8964D}"/>
              </a:ext>
            </a:extLst>
          </p:cNvPr>
          <p:cNvCxnSpPr>
            <a:cxnSpLocks/>
          </p:cNvCxnSpPr>
          <p:nvPr/>
        </p:nvCxnSpPr>
        <p:spPr>
          <a:xfrm flipV="1">
            <a:off x="3043003" y="1199213"/>
            <a:ext cx="1918741" cy="4497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739F199-D3CB-3845-89AA-4609C63C63BF}"/>
              </a:ext>
            </a:extLst>
          </p:cNvPr>
          <p:cNvSpPr txBox="1"/>
          <p:nvPr/>
        </p:nvSpPr>
        <p:spPr>
          <a:xfrm>
            <a:off x="968745" y="3800831"/>
            <a:ext cx="5731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제시카 언니가 내년에 서울에 간다면서요</a:t>
            </a:r>
            <a:r>
              <a:rPr lang="en-US" altLang="ko-KR" sz="2200" dirty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5F57473-F496-3E42-ADAC-09507E5CDFEE}"/>
              </a:ext>
            </a:extLst>
          </p:cNvPr>
          <p:cNvCxnSpPr>
            <a:cxnSpLocks/>
          </p:cNvCxnSpPr>
          <p:nvPr/>
        </p:nvCxnSpPr>
        <p:spPr>
          <a:xfrm flipV="1">
            <a:off x="2908092" y="1592785"/>
            <a:ext cx="2053652" cy="430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92A4C2D-4BE8-B342-8D9E-AE650366B384}"/>
              </a:ext>
            </a:extLst>
          </p:cNvPr>
          <p:cNvSpPr txBox="1"/>
          <p:nvPr/>
        </p:nvSpPr>
        <p:spPr>
          <a:xfrm>
            <a:off x="968744" y="4462897"/>
            <a:ext cx="5731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한국 드라마를 자주 본다면서요</a:t>
            </a:r>
            <a:r>
              <a:rPr lang="en-US" altLang="ko-KR" sz="2200" dirty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E36EE0-E5E8-734D-87C1-7D19602FC9C7}"/>
              </a:ext>
            </a:extLst>
          </p:cNvPr>
          <p:cNvCxnSpPr>
            <a:cxnSpLocks/>
          </p:cNvCxnSpPr>
          <p:nvPr/>
        </p:nvCxnSpPr>
        <p:spPr>
          <a:xfrm>
            <a:off x="2975547" y="2401700"/>
            <a:ext cx="1986197" cy="15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8835D30-59A4-7244-A903-F6D1B5F39FC8}"/>
              </a:ext>
            </a:extLst>
          </p:cNvPr>
          <p:cNvSpPr txBox="1"/>
          <p:nvPr/>
        </p:nvSpPr>
        <p:spPr>
          <a:xfrm>
            <a:off x="968743" y="5092140"/>
            <a:ext cx="3858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</a:rPr>
              <a:t>조쉬가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 기타를 잘 친다면서요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674579-F0AC-7444-876B-C1EBAB8B8371}"/>
              </a:ext>
            </a:extLst>
          </p:cNvPr>
          <p:cNvSpPr txBox="1"/>
          <p:nvPr/>
        </p:nvSpPr>
        <p:spPr>
          <a:xfrm>
            <a:off x="926581" y="5808822"/>
            <a:ext cx="4232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거기는 요즘 정말 덥다면서요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45CB29-4AC7-7249-B9DB-96F3196F0964}"/>
              </a:ext>
            </a:extLst>
          </p:cNvPr>
          <p:cNvCxnSpPr>
            <a:cxnSpLocks/>
          </p:cNvCxnSpPr>
          <p:nvPr/>
        </p:nvCxnSpPr>
        <p:spPr>
          <a:xfrm>
            <a:off x="2975547" y="2851447"/>
            <a:ext cx="1986197" cy="15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92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6276700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07.</a:t>
            </a:r>
            <a:r>
              <a:rPr lang="ko-KR" altLang="en-US" sz="2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2400" dirty="0">
                <a:solidFill>
                  <a:schemeClr val="tx1"/>
                </a:solidFill>
              </a:rPr>
              <a:t>P29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D16EDF-F638-4449-A569-33BB420A7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60" y="891869"/>
            <a:ext cx="10189134" cy="5248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59C9C5-0CF8-8048-A23C-E355F0ABC22A}"/>
              </a:ext>
            </a:extLst>
          </p:cNvPr>
          <p:cNvSpPr txBox="1"/>
          <p:nvPr/>
        </p:nvSpPr>
        <p:spPr>
          <a:xfrm>
            <a:off x="3857468" y="3946160"/>
            <a:ext cx="27531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가방에 넣어 놓았다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F06920-D504-6F43-A87F-5F297AE6387F}"/>
              </a:ext>
            </a:extLst>
          </p:cNvPr>
          <p:cNvSpPr txBox="1"/>
          <p:nvPr/>
        </p:nvSpPr>
        <p:spPr>
          <a:xfrm>
            <a:off x="4369632" y="4478860"/>
            <a:ext cx="2405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씻어 놓았다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B4C3D0-35F0-E54C-BD5A-B69F62826295}"/>
              </a:ext>
            </a:extLst>
          </p:cNvPr>
          <p:cNvSpPr txBox="1"/>
          <p:nvPr/>
        </p:nvSpPr>
        <p:spPr>
          <a:xfrm>
            <a:off x="4369632" y="5029903"/>
            <a:ext cx="2405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포장해 놓았다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D8AFC1-A010-A740-9A7C-CECA5518DCE7}"/>
              </a:ext>
            </a:extLst>
          </p:cNvPr>
          <p:cNvSpPr txBox="1"/>
          <p:nvPr/>
        </p:nvSpPr>
        <p:spPr>
          <a:xfrm>
            <a:off x="4893039" y="5479071"/>
            <a:ext cx="2405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5">
                    <a:lumMod val="75000"/>
                  </a:schemeClr>
                </a:solidFill>
              </a:rPr>
              <a:t>붙여 놓았다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15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90741"/>
            <a:ext cx="12192000" cy="3672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7DA319-EE8F-624F-9F1C-EAC53547A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46" y="164126"/>
            <a:ext cx="8646472" cy="622466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1B32B97-AE84-6245-ABB6-527F78B2F47C}"/>
              </a:ext>
            </a:extLst>
          </p:cNvPr>
          <p:cNvCxnSpPr>
            <a:cxnSpLocks/>
          </p:cNvCxnSpPr>
          <p:nvPr/>
        </p:nvCxnSpPr>
        <p:spPr>
          <a:xfrm flipV="1">
            <a:off x="3177915" y="1250187"/>
            <a:ext cx="3612629" cy="383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384D031-79A4-9E40-A5F7-F49F731BF8AF}"/>
              </a:ext>
            </a:extLst>
          </p:cNvPr>
          <p:cNvSpPr txBox="1"/>
          <p:nvPr/>
        </p:nvSpPr>
        <p:spPr>
          <a:xfrm>
            <a:off x="2905284" y="4087799"/>
            <a:ext cx="2686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새해 카드를 써 놓았어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04AF04-4B76-2342-8823-002B52E9457F}"/>
              </a:ext>
            </a:extLst>
          </p:cNvPr>
          <p:cNvCxnSpPr>
            <a:cxnSpLocks/>
          </p:cNvCxnSpPr>
          <p:nvPr/>
        </p:nvCxnSpPr>
        <p:spPr>
          <a:xfrm flipV="1">
            <a:off x="3312826" y="1633929"/>
            <a:ext cx="3477718" cy="332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04BCFF2-BE10-C24D-BE18-D389880D3CAE}"/>
              </a:ext>
            </a:extLst>
          </p:cNvPr>
          <p:cNvCxnSpPr>
            <a:cxnSpLocks/>
          </p:cNvCxnSpPr>
          <p:nvPr/>
        </p:nvCxnSpPr>
        <p:spPr>
          <a:xfrm>
            <a:off x="3312826" y="2477317"/>
            <a:ext cx="34777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6714DFD-CED8-F740-9E04-777168A62876}"/>
              </a:ext>
            </a:extLst>
          </p:cNvPr>
          <p:cNvCxnSpPr>
            <a:cxnSpLocks/>
          </p:cNvCxnSpPr>
          <p:nvPr/>
        </p:nvCxnSpPr>
        <p:spPr>
          <a:xfrm flipV="1">
            <a:off x="3312826" y="2004456"/>
            <a:ext cx="3582649" cy="797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FAF7B3D-983B-FD49-B539-925180386087}"/>
              </a:ext>
            </a:extLst>
          </p:cNvPr>
          <p:cNvSpPr txBox="1"/>
          <p:nvPr/>
        </p:nvSpPr>
        <p:spPr>
          <a:xfrm>
            <a:off x="3409952" y="4485813"/>
            <a:ext cx="3380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비행기 표를 예매해 놓았어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93B4A9-4C8D-3E49-B6C3-E4CBF460EE1F}"/>
              </a:ext>
            </a:extLst>
          </p:cNvPr>
          <p:cNvSpPr txBox="1"/>
          <p:nvPr/>
        </p:nvSpPr>
        <p:spPr>
          <a:xfrm>
            <a:off x="3626215" y="5407758"/>
            <a:ext cx="358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과자를 많이 만들어 놓았어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D72D60-ABC2-484D-A386-7D0D191A387F}"/>
              </a:ext>
            </a:extLst>
          </p:cNvPr>
          <p:cNvSpPr txBox="1"/>
          <p:nvPr/>
        </p:nvSpPr>
        <p:spPr>
          <a:xfrm>
            <a:off x="3409952" y="5803758"/>
            <a:ext cx="2686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chemeClr val="accent5">
                    <a:lumMod val="75000"/>
                  </a:schemeClr>
                </a:solidFill>
              </a:rPr>
              <a:t>알람을</a:t>
            </a:r>
            <a:r>
              <a:rPr lang="ko-KR" altLang="en-US" sz="2000" dirty="0">
                <a:solidFill>
                  <a:schemeClr val="accent5">
                    <a:lumMod val="75000"/>
                  </a:schemeClr>
                </a:solidFill>
              </a:rPr>
              <a:t> 맞춰 놓았어</a:t>
            </a:r>
            <a:endParaRPr 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1BAF11F8-34AE-4C48-AF64-EDE75FB2655A}"/>
              </a:ext>
            </a:extLst>
          </p:cNvPr>
          <p:cNvSpPr txBox="1">
            <a:spLocks/>
          </p:cNvSpPr>
          <p:nvPr/>
        </p:nvSpPr>
        <p:spPr>
          <a:xfrm>
            <a:off x="8439462" y="163360"/>
            <a:ext cx="3752538" cy="495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07.</a:t>
            </a:r>
            <a:r>
              <a:rPr lang="ko-KR" altLang="en-US" sz="1400" dirty="0">
                <a:solidFill>
                  <a:schemeClr val="tx1"/>
                </a:solidFill>
              </a:rPr>
              <a:t>다른 사람의 물건을 주웠을 때는 </a:t>
            </a:r>
            <a:r>
              <a:rPr lang="en-US" altLang="ko-KR" sz="1400" dirty="0">
                <a:solidFill>
                  <a:schemeClr val="tx1"/>
                </a:solidFill>
              </a:rPr>
              <a:t>P29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2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3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/>
              <a:t>4-2</a:t>
            </a:r>
            <a:endParaRPr lang="en-US" altLang="ko-KR" sz="3400" dirty="0"/>
          </a:p>
          <a:p>
            <a:pPr marL="0" indent="0">
              <a:buNone/>
            </a:pP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</a:t>
            </a:r>
            <a:r>
              <a:rPr lang="en-US" sz="3400" dirty="0" err="1"/>
              <a:t>illust.com</a:t>
            </a:r>
            <a:endParaRPr lang="en-US" sz="3400" dirty="0"/>
          </a:p>
          <a:p>
            <a:pPr marL="0" indent="0">
              <a:buNone/>
            </a:pPr>
            <a:r>
              <a:rPr lang="en-US" altLang="ko-KR" dirty="0"/>
              <a:t>   ➭</a:t>
            </a:r>
            <a:r>
              <a:rPr lang="en-US" altLang="ko-KR" dirty="0" err="1"/>
              <a:t>gettyimages.com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860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D3FC19-563F-3143-A139-C7152C443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6246" r="19238" b="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5EB694-3E74-4549-B64F-3EBC607326EB}"/>
              </a:ext>
            </a:extLst>
          </p:cNvPr>
          <p:cNvSpPr txBox="1"/>
          <p:nvPr/>
        </p:nvSpPr>
        <p:spPr>
          <a:xfrm>
            <a:off x="6151087" y="3106331"/>
            <a:ext cx="6040912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다른 사람이 잃어버린 물건을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주운 적이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6151087" y="4522745"/>
            <a:ext cx="5734566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다른  사람의 물건을 주우면 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어떻게 해야 합니까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B5E6DB-4432-4E40-AD0D-5ADE4DFC4F6D}"/>
              </a:ext>
            </a:extLst>
          </p:cNvPr>
          <p:cNvSpPr txBox="1">
            <a:spLocks/>
          </p:cNvSpPr>
          <p:nvPr/>
        </p:nvSpPr>
        <p:spPr>
          <a:xfrm>
            <a:off x="6457433" y="1304204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F7BD2EA1-EE02-6C4B-BBA8-2E858F988382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994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8997" y="116413"/>
            <a:ext cx="6123553" cy="80641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 다른 사람의 물건을 주웠을 때는</a:t>
            </a:r>
            <a:br>
              <a:rPr lang="en-US" altLang="ko-KR" sz="2800" dirty="0"/>
            </a:br>
            <a:r>
              <a:rPr lang="ko-KR" altLang="en-US" sz="2800" dirty="0"/>
              <a:t> 어휘</a:t>
            </a:r>
            <a:r>
              <a:rPr lang="en-US" altLang="ko-KR" sz="2800" dirty="0">
                <a:hlinkClick r:id="rId2"/>
              </a:rPr>
              <a:t>Vocabulary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6" y="110091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발견하다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718807" y="112338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줍다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6" y="177980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지나가다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670707" y="175782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/>
              <a:t>가져다주다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01846" y="245870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보관소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718807" y="247977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보관하다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6" y="313759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연락처를 남기다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670707" y="313759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등록하다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54955" y="385816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주인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728380" y="385816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문의하다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54955" y="455947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확인하다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670707" y="455947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사례를 하다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1101846" y="525763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귀찮다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BA2183-20E9-0B47-95CC-41BF75DC6976}"/>
              </a:ext>
            </a:extLst>
          </p:cNvPr>
          <p:cNvSpPr txBox="1"/>
          <p:nvPr/>
        </p:nvSpPr>
        <p:spPr>
          <a:xfrm>
            <a:off x="6670707" y="525763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운이 좋다</a:t>
            </a:r>
            <a:endParaRPr lang="en-US" sz="2800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9990FB0C-AAAD-7F4C-B9C9-7041E491EB31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561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23" grpId="0"/>
      <p:bldP spid="21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31571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 err="1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는다면서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요</a:t>
            </a:r>
            <a:r>
              <a:rPr lang="en-US" altLang="ko-KR" sz="3600" dirty="0">
                <a:solidFill>
                  <a:srgbClr val="FF0000"/>
                </a:solidFill>
              </a:rPr>
              <a:t>)?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03489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어제 지갑을   </a:t>
            </a:r>
            <a:r>
              <a:rPr lang="ko-KR" altLang="en-US" sz="3000" dirty="0">
                <a:solidFill>
                  <a:srgbClr val="FF0000"/>
                </a:solidFill>
              </a:rPr>
              <a:t>잃어버렸다면서요</a:t>
            </a:r>
            <a:r>
              <a:rPr lang="en-US" altLang="ko-KR" sz="3000" dirty="0">
                <a:solidFill>
                  <a:srgbClr val="FF0000"/>
                </a:solidFill>
              </a:rPr>
              <a:t>?</a:t>
            </a:r>
            <a:r>
              <a:rPr lang="ko-KR" altLang="en-US" sz="3000" dirty="0"/>
              <a:t> 아직도 못 찾았어요</a:t>
            </a:r>
            <a:r>
              <a:rPr lang="en-US" altLang="ko-KR" sz="3000" dirty="0"/>
              <a:t>?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77883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요즘 운동을 열심히 </a:t>
            </a:r>
            <a:r>
              <a:rPr lang="ko-KR" altLang="en-US" sz="3000" dirty="0">
                <a:solidFill>
                  <a:srgbClr val="FF0000"/>
                </a:solidFill>
              </a:rPr>
              <a:t>한다면서</a:t>
            </a:r>
            <a:r>
              <a:rPr lang="en-US" altLang="ko-KR" sz="3000" dirty="0">
                <a:solidFill>
                  <a:srgbClr val="FF0000"/>
                </a:solidFill>
              </a:rPr>
              <a:t>?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606390"/>
            <a:ext cx="1169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이 가게 불고기가  </a:t>
            </a:r>
            <a:r>
              <a:rPr lang="ko-KR" altLang="en-US" sz="3000" dirty="0" err="1">
                <a:solidFill>
                  <a:srgbClr val="FF0000"/>
                </a:solidFill>
              </a:rPr>
              <a:t>유명하다면서요</a:t>
            </a:r>
            <a:r>
              <a:rPr lang="ko-KR" altLang="en-US" sz="3000" dirty="0">
                <a:solidFill>
                  <a:srgbClr val="C00000"/>
                </a:solidFill>
              </a:rPr>
              <a:t> </a:t>
            </a:r>
            <a:r>
              <a:rPr lang="en-US" altLang="ko-KR" sz="3000" dirty="0"/>
              <a:t>?</a:t>
            </a:r>
            <a:endParaRPr lang="en-US" sz="3000" dirty="0"/>
          </a:p>
          <a:p>
            <a:r>
              <a:rPr lang="ko-KR" altLang="en-US" sz="3000" dirty="0"/>
              <a:t>    </a:t>
            </a:r>
            <a:endParaRPr lang="en-US" altLang="ko-KR" sz="3000" dirty="0"/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네</a:t>
            </a:r>
            <a:r>
              <a:rPr lang="en-US" altLang="ko-KR" sz="3000" dirty="0"/>
              <a:t>.</a:t>
            </a:r>
            <a:r>
              <a:rPr lang="ko-KR" altLang="en-US" sz="3000" dirty="0"/>
              <a:t> 얼마전에는 텔레비전에도 나왔어요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914902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verb or an adjective) This is used to confirm what one has heard about the listener from someone else with the listener.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032300A-56BE-2747-8671-065DB40BA086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7B15C3B-1F92-4D42-976C-5BB0C193026E}"/>
              </a:ext>
            </a:extLst>
          </p:cNvPr>
          <p:cNvSpPr txBox="1">
            <a:spLocks/>
          </p:cNvSpPr>
          <p:nvPr/>
        </p:nvSpPr>
        <p:spPr>
          <a:xfrm>
            <a:off x="2848997" y="116413"/>
            <a:ext cx="6123553" cy="8064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 다른 사람의 물건을 주웠을 때는</a:t>
            </a:r>
            <a:endParaRPr lang="en-US" altLang="ko-KR" sz="2800" dirty="0"/>
          </a:p>
          <a:p>
            <a:pPr algn="ctr"/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239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7E6975-95B0-B645-9CC7-FA11D7DB78A5}"/>
              </a:ext>
            </a:extLst>
          </p:cNvPr>
          <p:cNvSpPr txBox="1">
            <a:spLocks/>
          </p:cNvSpPr>
          <p:nvPr/>
        </p:nvSpPr>
        <p:spPr>
          <a:xfrm>
            <a:off x="3122693" y="110627"/>
            <a:ext cx="5946613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다른 사람의 물건을 주웠을 때에는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는다면서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)?</a:t>
            </a:r>
            <a:endParaRPr lang="en-US" altLang="ko-KR" sz="1600" dirty="0"/>
          </a:p>
          <a:p>
            <a:pPr algn="ctr"/>
            <a:endParaRPr 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B9026592-3BC1-4447-AA12-4C4819B12B08}"/>
              </a:ext>
            </a:extLst>
          </p:cNvPr>
          <p:cNvSpPr txBox="1"/>
          <p:nvPr/>
        </p:nvSpPr>
        <p:spPr>
          <a:xfrm>
            <a:off x="0" y="6334779"/>
            <a:ext cx="12192000" cy="5232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2F3461-9644-C349-BE38-3B7B83A19C16}"/>
              </a:ext>
            </a:extLst>
          </p:cNvPr>
          <p:cNvSpPr txBox="1"/>
          <p:nvPr/>
        </p:nvSpPr>
        <p:spPr>
          <a:xfrm>
            <a:off x="3122693" y="1082559"/>
            <a:ext cx="5946613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‘-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는다면서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요</a:t>
            </a:r>
            <a:r>
              <a:rPr lang="en-US" altLang="ko-KR" sz="2400" dirty="0">
                <a:solidFill>
                  <a:schemeClr val="bg1"/>
                </a:solidFill>
              </a:rPr>
              <a:t>)?’</a:t>
            </a:r>
            <a:r>
              <a:rPr lang="ko-KR" altLang="en-US" sz="2400" dirty="0" err="1">
                <a:solidFill>
                  <a:schemeClr val="bg1"/>
                </a:solidFill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</a:rPr>
              <a:t> 넣어서 연습해 봐요</a:t>
            </a:r>
            <a:r>
              <a:rPr lang="en-US" altLang="ko-KR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5E7018-50D2-DF4B-92CF-B7771A42D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147673"/>
              </p:ext>
            </p:extLst>
          </p:nvPr>
        </p:nvGraphicFramePr>
        <p:xfrm>
          <a:off x="1035842" y="1690972"/>
          <a:ext cx="10120313" cy="4541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90873">
                  <a:extLst>
                    <a:ext uri="{9D8B030D-6E8A-4147-A177-3AD203B41FA5}">
                      <a16:colId xmlns:a16="http://schemas.microsoft.com/office/drawing/2014/main" val="3547386927"/>
                    </a:ext>
                  </a:extLst>
                </a:gridCol>
                <a:gridCol w="1193769">
                  <a:extLst>
                    <a:ext uri="{9D8B030D-6E8A-4147-A177-3AD203B41FA5}">
                      <a16:colId xmlns:a16="http://schemas.microsoft.com/office/drawing/2014/main" val="3958485988"/>
                    </a:ext>
                  </a:extLst>
                </a:gridCol>
                <a:gridCol w="2530078">
                  <a:extLst>
                    <a:ext uri="{9D8B030D-6E8A-4147-A177-3AD203B41FA5}">
                      <a16:colId xmlns:a16="http://schemas.microsoft.com/office/drawing/2014/main" val="2427834409"/>
                    </a:ext>
                  </a:extLst>
                </a:gridCol>
                <a:gridCol w="1692658">
                  <a:extLst>
                    <a:ext uri="{9D8B030D-6E8A-4147-A177-3AD203B41FA5}">
                      <a16:colId xmlns:a16="http://schemas.microsoft.com/office/drawing/2014/main" val="972169031"/>
                    </a:ext>
                  </a:extLst>
                </a:gridCol>
                <a:gridCol w="3812935">
                  <a:extLst>
                    <a:ext uri="{9D8B030D-6E8A-4147-A177-3AD203B41FA5}">
                      <a16:colId xmlns:a16="http://schemas.microsoft.com/office/drawing/2014/main" val="2488057007"/>
                    </a:ext>
                  </a:extLst>
                </a:gridCol>
              </a:tblGrid>
              <a:tr h="1488047">
                <a:tc>
                  <a:txBody>
                    <a:bodyPr/>
                    <a:lstStyle/>
                    <a:p>
                      <a:pPr algn="l"/>
                      <a:r>
                        <a:rPr lang="ko-KR" altLang="en-US" sz="2700" b="0" dirty="0">
                          <a:solidFill>
                            <a:schemeClr val="tx1"/>
                          </a:solidFill>
                        </a:rPr>
                        <a:t>동사</a:t>
                      </a:r>
                      <a:endParaRPr lang="en-US" altLang="ko-KR" sz="27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700" b="0" dirty="0"/>
                        <a:t>받침</a:t>
                      </a:r>
                      <a:r>
                        <a:rPr lang="en-US" altLang="ko-KR" sz="2700" b="0" dirty="0"/>
                        <a:t>O</a:t>
                      </a:r>
                    </a:p>
                    <a:p>
                      <a:r>
                        <a:rPr lang="en-US" sz="2700" b="0" dirty="0"/>
                        <a:t> </a:t>
                      </a:r>
                    </a:p>
                    <a:p>
                      <a:r>
                        <a:rPr lang="ko-KR" altLang="en-US" sz="2700" b="0" dirty="0"/>
                        <a:t>받침</a:t>
                      </a:r>
                      <a:r>
                        <a:rPr lang="en-US" sz="2700" b="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700" b="0" dirty="0"/>
                        <a:t>-</a:t>
                      </a:r>
                      <a:r>
                        <a:rPr lang="ko-KR" altLang="en-US" sz="2700" b="0" dirty="0"/>
                        <a:t>는다면서요</a:t>
                      </a:r>
                      <a:r>
                        <a:rPr lang="en-US" altLang="ko-KR" sz="2700" b="0" dirty="0"/>
                        <a:t>?</a:t>
                      </a:r>
                    </a:p>
                    <a:p>
                      <a:endParaRPr lang="en-US" sz="2700" b="0" dirty="0"/>
                    </a:p>
                    <a:p>
                      <a:r>
                        <a:rPr lang="en-US" altLang="ko-KR" sz="2700" b="0" dirty="0"/>
                        <a:t>-</a:t>
                      </a:r>
                      <a:r>
                        <a:rPr lang="ko-KR" altLang="en-US" sz="2700" b="0" dirty="0" err="1"/>
                        <a:t>ㄴ다면선요</a:t>
                      </a:r>
                      <a:r>
                        <a:rPr lang="en-US" altLang="ko-KR" sz="2700" b="0" dirty="0"/>
                        <a:t>?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먹다</a:t>
                      </a:r>
                      <a:endParaRPr lang="en-US" altLang="ko-KR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읽다</a:t>
                      </a:r>
                      <a:endParaRPr lang="en-US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가다</a:t>
                      </a:r>
                      <a:endParaRPr lang="en-US" altLang="ko-KR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살다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  <a:p>
                      <a:endParaRPr lang="en-US" sz="2800" b="0" dirty="0"/>
                    </a:p>
                    <a:p>
                      <a:endParaRPr lang="en-US" sz="2800" b="0" dirty="0"/>
                    </a:p>
                    <a:p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837759"/>
                  </a:ext>
                </a:extLst>
              </a:tr>
              <a:tr h="787790">
                <a:tc gridSpan="2">
                  <a:txBody>
                    <a:bodyPr/>
                    <a:lstStyle/>
                    <a:p>
                      <a:r>
                        <a:rPr lang="ko-KR" altLang="en-US" sz="2700" dirty="0"/>
                        <a:t>형용사</a:t>
                      </a:r>
                      <a:r>
                        <a:rPr lang="en-US" altLang="ko-KR" sz="2700" dirty="0"/>
                        <a:t>,</a:t>
                      </a:r>
                      <a:r>
                        <a:rPr lang="ko-KR" altLang="en-US" sz="2700" dirty="0"/>
                        <a:t> 있다</a:t>
                      </a:r>
                      <a:r>
                        <a:rPr lang="en-US" altLang="ko-KR" sz="2700" dirty="0"/>
                        <a:t>/</a:t>
                      </a:r>
                      <a:r>
                        <a:rPr lang="ko-KR" altLang="en-US" sz="2700" dirty="0"/>
                        <a:t>없다</a:t>
                      </a:r>
                      <a:endParaRPr lang="en-US" sz="27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700" b="0" dirty="0"/>
                        <a:t>-</a:t>
                      </a:r>
                      <a:r>
                        <a:rPr lang="ko-KR" altLang="en-US" sz="2700" b="0" dirty="0"/>
                        <a:t>다면서요</a:t>
                      </a:r>
                      <a:r>
                        <a:rPr lang="en-US" altLang="ko-KR" sz="2700" b="0" dirty="0"/>
                        <a:t>?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예쁘다</a:t>
                      </a:r>
                      <a:endParaRPr lang="en-US" altLang="ko-KR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있다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877464"/>
                  </a:ext>
                </a:extLst>
              </a:tr>
              <a:tr h="787790">
                <a:tc gridSpan="2">
                  <a:txBody>
                    <a:bodyPr/>
                    <a:lstStyle/>
                    <a:p>
                      <a:r>
                        <a:rPr lang="ko-KR" altLang="en-US" sz="2700" dirty="0"/>
                        <a:t>명사</a:t>
                      </a:r>
                      <a:endParaRPr lang="en-US" sz="27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700" b="0" dirty="0"/>
                        <a:t>(</a:t>
                      </a:r>
                      <a:r>
                        <a:rPr lang="ko-KR" altLang="en-US" sz="2700" b="0" dirty="0"/>
                        <a:t>이</a:t>
                      </a:r>
                      <a:r>
                        <a:rPr lang="en-US" altLang="ko-KR" sz="2700" b="0" dirty="0"/>
                        <a:t>)</a:t>
                      </a:r>
                      <a:r>
                        <a:rPr lang="ko-KR" altLang="en-US" sz="2700" b="0" dirty="0" err="1"/>
                        <a:t>라면서요</a:t>
                      </a:r>
                      <a:r>
                        <a:rPr lang="en-US" altLang="ko-KR" sz="2700" b="0" dirty="0"/>
                        <a:t>?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학생</a:t>
                      </a:r>
                      <a:endParaRPr lang="en-US" altLang="ko-KR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김치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4939332"/>
                  </a:ext>
                </a:extLst>
              </a:tr>
              <a:tr h="881004">
                <a:tc gridSpan="2">
                  <a:txBody>
                    <a:bodyPr/>
                    <a:lstStyle/>
                    <a:p>
                      <a:r>
                        <a:rPr lang="ko-KR" altLang="en-US" sz="2700" dirty="0"/>
                        <a:t>과거</a:t>
                      </a:r>
                      <a:endParaRPr lang="en-US" sz="27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700" b="0" dirty="0"/>
                        <a:t>-</a:t>
                      </a:r>
                      <a:r>
                        <a:rPr lang="ko-KR" altLang="en-US" sz="2700" b="0" dirty="0" err="1"/>
                        <a:t>았</a:t>
                      </a:r>
                      <a:r>
                        <a:rPr lang="en-US" altLang="ko-KR" sz="2700" b="0" dirty="0"/>
                        <a:t>/</a:t>
                      </a:r>
                      <a:r>
                        <a:rPr lang="ko-KR" altLang="en-US" sz="2700" b="0" dirty="0" err="1"/>
                        <a:t>었다면서요</a:t>
                      </a:r>
                      <a:r>
                        <a:rPr lang="en-US" altLang="ko-KR" sz="2700" b="0" dirty="0"/>
                        <a:t>?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갔다</a:t>
                      </a:r>
                      <a:endParaRPr lang="en-US" altLang="ko-KR" sz="2700" b="0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ko-KR" altLang="en-US" sz="2700" b="0" dirty="0"/>
                        <a:t>공부했다</a:t>
                      </a:r>
                      <a:endParaRPr lang="en-US" sz="2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90297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85C7951-AC34-4543-9E02-1DB11BB95855}"/>
              </a:ext>
            </a:extLst>
          </p:cNvPr>
          <p:cNvSpPr txBox="1"/>
          <p:nvPr/>
        </p:nvSpPr>
        <p:spPr>
          <a:xfrm>
            <a:off x="7856893" y="1728839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먹는다면서요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092355-0DA4-1047-BDD6-157A370F4AD3}"/>
              </a:ext>
            </a:extLst>
          </p:cNvPr>
          <p:cNvSpPr txBox="1"/>
          <p:nvPr/>
        </p:nvSpPr>
        <p:spPr>
          <a:xfrm>
            <a:off x="7856893" y="2175115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읽는다면서요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A3B192-6CEC-D748-AF11-C2DB49A549E9}"/>
              </a:ext>
            </a:extLst>
          </p:cNvPr>
          <p:cNvSpPr txBox="1"/>
          <p:nvPr/>
        </p:nvSpPr>
        <p:spPr>
          <a:xfrm>
            <a:off x="7856892" y="2621391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간다면서요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A91B91-D74E-0443-A929-A63B90E1C40C}"/>
              </a:ext>
            </a:extLst>
          </p:cNvPr>
          <p:cNvSpPr txBox="1"/>
          <p:nvPr/>
        </p:nvSpPr>
        <p:spPr>
          <a:xfrm>
            <a:off x="7856891" y="3067667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산다면서요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1A4EC2-D52E-EE4B-854D-070A43F277C0}"/>
              </a:ext>
            </a:extLst>
          </p:cNvPr>
          <p:cNvSpPr txBox="1"/>
          <p:nvPr/>
        </p:nvSpPr>
        <p:spPr>
          <a:xfrm>
            <a:off x="7867921" y="3519212"/>
            <a:ext cx="2272945" cy="446276"/>
          </a:xfrm>
          <a:prstGeom prst="rect">
            <a:avLst/>
          </a:prstGeom>
          <a:solidFill>
            <a:srgbClr val="FFE3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 err="1"/>
              <a:t>예쁘다면서요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DDA03-8965-CA40-BFB8-F47F232D0275}"/>
              </a:ext>
            </a:extLst>
          </p:cNvPr>
          <p:cNvSpPr txBox="1"/>
          <p:nvPr/>
        </p:nvSpPr>
        <p:spPr>
          <a:xfrm>
            <a:off x="7864664" y="3960219"/>
            <a:ext cx="2272945" cy="446276"/>
          </a:xfrm>
          <a:prstGeom prst="rect">
            <a:avLst/>
          </a:prstGeom>
          <a:solidFill>
            <a:srgbClr val="FFE3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있다면서요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0DCFF1-E820-B84A-8BF3-86863A6FFFA9}"/>
              </a:ext>
            </a:extLst>
          </p:cNvPr>
          <p:cNvSpPr txBox="1"/>
          <p:nvPr/>
        </p:nvSpPr>
        <p:spPr>
          <a:xfrm>
            <a:off x="7875695" y="4406495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 err="1"/>
              <a:t>학생이라면서요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222D76-8E60-F448-9812-95CBD00DC1D5}"/>
              </a:ext>
            </a:extLst>
          </p:cNvPr>
          <p:cNvSpPr txBox="1"/>
          <p:nvPr/>
        </p:nvSpPr>
        <p:spPr>
          <a:xfrm>
            <a:off x="7864664" y="4863309"/>
            <a:ext cx="2272945" cy="446276"/>
          </a:xfrm>
          <a:prstGeom prst="rect">
            <a:avLst/>
          </a:prstGeom>
          <a:solidFill>
            <a:srgbClr val="FFCA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김치라면서요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8FA69B-9DB4-E044-BE6A-3CF1D36BD0AC}"/>
              </a:ext>
            </a:extLst>
          </p:cNvPr>
          <p:cNvSpPr txBox="1"/>
          <p:nvPr/>
        </p:nvSpPr>
        <p:spPr>
          <a:xfrm>
            <a:off x="7864663" y="5312782"/>
            <a:ext cx="2272945" cy="446276"/>
          </a:xfrm>
          <a:prstGeom prst="rect">
            <a:avLst/>
          </a:prstGeom>
          <a:solidFill>
            <a:srgbClr val="FFE3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갔다면서요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BDBFCF-E3CD-5E42-8032-CDCFCA4C611C}"/>
              </a:ext>
            </a:extLst>
          </p:cNvPr>
          <p:cNvSpPr txBox="1"/>
          <p:nvPr/>
        </p:nvSpPr>
        <p:spPr>
          <a:xfrm>
            <a:off x="7864662" y="5773175"/>
            <a:ext cx="2272945" cy="446276"/>
          </a:xfrm>
          <a:prstGeom prst="rect">
            <a:avLst/>
          </a:prstGeom>
          <a:solidFill>
            <a:srgbClr val="FFE3FF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공부했다면서요</a:t>
            </a:r>
            <a:r>
              <a:rPr lang="en-US" altLang="ko-KR" sz="2300" dirty="0"/>
              <a:t>?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03469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F1EB6C-086C-D940-83D3-945ABF94F319}"/>
              </a:ext>
            </a:extLst>
          </p:cNvPr>
          <p:cNvSpPr txBox="1">
            <a:spLocks/>
          </p:cNvSpPr>
          <p:nvPr/>
        </p:nvSpPr>
        <p:spPr>
          <a:xfrm>
            <a:off x="3122693" y="246783"/>
            <a:ext cx="5946613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다른 사람의 물건을 주웠을 때에는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는다면서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)?</a:t>
            </a:r>
            <a:endParaRPr lang="en-US" altLang="ko-KR" sz="1600" dirty="0"/>
          </a:p>
          <a:p>
            <a:pPr algn="ctr"/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C49C33-A60A-3C46-862C-78CA6433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68481" y="3128740"/>
            <a:ext cx="1354801" cy="1528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520AB-F6C5-8446-A76C-82F0BC0A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714" y="3107531"/>
            <a:ext cx="1354801" cy="1528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978D3B-B336-CB42-A5ED-E79334DB5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676" y="3218688"/>
            <a:ext cx="2268764" cy="3327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76920E-A7C6-7F48-BF77-1F4F8E6E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32" y="3218688"/>
            <a:ext cx="2465324" cy="3327400"/>
          </a:xfrm>
          <a:prstGeom prst="rect">
            <a:avLst/>
          </a:prstGeom>
        </p:spPr>
      </p:pic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B93985FA-5D33-114E-9B28-4322070E7C2A}"/>
              </a:ext>
            </a:extLst>
          </p:cNvPr>
          <p:cNvSpPr/>
          <p:nvPr/>
        </p:nvSpPr>
        <p:spPr>
          <a:xfrm>
            <a:off x="0" y="1905762"/>
            <a:ext cx="5042952" cy="1030185"/>
          </a:xfrm>
          <a:prstGeom prst="wedgeRoundRectCallout">
            <a:avLst>
              <a:gd name="adj1" fmla="val -23371"/>
              <a:gd name="adj2" fmla="val 957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존이 지난주에 감기에 걸려서 많이 </a:t>
            </a:r>
            <a:r>
              <a:rPr lang="ko-KR" altLang="en-US" sz="2800" dirty="0" err="1">
                <a:solidFill>
                  <a:schemeClr val="tx1"/>
                </a:solidFill>
              </a:rPr>
              <a:t>아팠어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6E92B0B5-4C77-E843-B0FC-A6D798AC2353}"/>
              </a:ext>
            </a:extLst>
          </p:cNvPr>
          <p:cNvSpPr/>
          <p:nvPr/>
        </p:nvSpPr>
        <p:spPr>
          <a:xfrm>
            <a:off x="5541925" y="2098555"/>
            <a:ext cx="5042952" cy="1030185"/>
          </a:xfrm>
          <a:prstGeom prst="wedgeRoundRectCallout">
            <a:avLst>
              <a:gd name="adj1" fmla="val -9953"/>
              <a:gd name="adj2" fmla="val 12414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감기에 걸려서 많이 아팠다면서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D9DE09-32A2-5647-8416-673D104AE298}"/>
              </a:ext>
            </a:extLst>
          </p:cNvPr>
          <p:cNvSpPr txBox="1"/>
          <p:nvPr/>
        </p:nvSpPr>
        <p:spPr>
          <a:xfrm>
            <a:off x="2052714" y="1268751"/>
            <a:ext cx="851967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FBF829D1-B3CA-8B4A-975A-4A02407773F1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51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C49C33-A60A-3C46-862C-78CA6433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29453" y="3218688"/>
            <a:ext cx="1354801" cy="1528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520AB-F6C5-8446-A76C-82F0BC0A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458" y="3218688"/>
            <a:ext cx="1354801" cy="1528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978D3B-B336-CB42-A5ED-E79334DB5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676" y="3218688"/>
            <a:ext cx="2268764" cy="3327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76920E-A7C6-7F48-BF77-1F4F8E6E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32" y="3218688"/>
            <a:ext cx="2465324" cy="3327400"/>
          </a:xfrm>
          <a:prstGeom prst="rect">
            <a:avLst/>
          </a:prstGeom>
        </p:spPr>
      </p:pic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B93985FA-5D33-114E-9B28-4322070E7C2A}"/>
              </a:ext>
            </a:extLst>
          </p:cNvPr>
          <p:cNvSpPr/>
          <p:nvPr/>
        </p:nvSpPr>
        <p:spPr>
          <a:xfrm>
            <a:off x="117382" y="1988754"/>
            <a:ext cx="5042952" cy="1030185"/>
          </a:xfrm>
          <a:prstGeom prst="wedgeRoundRectCallout">
            <a:avLst>
              <a:gd name="adj1" fmla="val -23371"/>
              <a:gd name="adj2" fmla="val 957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존이 지난 주에 학교도 안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왔어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6E92B0B5-4C77-E843-B0FC-A6D798AC2353}"/>
              </a:ext>
            </a:extLst>
          </p:cNvPr>
          <p:cNvSpPr/>
          <p:nvPr/>
        </p:nvSpPr>
        <p:spPr>
          <a:xfrm>
            <a:off x="5541925" y="2098555"/>
            <a:ext cx="5042952" cy="1030185"/>
          </a:xfrm>
          <a:prstGeom prst="wedgeRoundRectCallout">
            <a:avLst>
              <a:gd name="adj1" fmla="val -9953"/>
              <a:gd name="adj2" fmla="val 12414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학교도 안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왔다면서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7CE257-0D09-7D48-BDC7-A83D43B3BAEF}"/>
              </a:ext>
            </a:extLst>
          </p:cNvPr>
          <p:cNvSpPr txBox="1">
            <a:spLocks/>
          </p:cNvSpPr>
          <p:nvPr/>
        </p:nvSpPr>
        <p:spPr>
          <a:xfrm>
            <a:off x="3122693" y="246783"/>
            <a:ext cx="5946613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다른 사람의 물건을 주웠을 때에는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는다면서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)?</a:t>
            </a:r>
            <a:endParaRPr lang="en-US" altLang="ko-KR" sz="1600" dirty="0"/>
          </a:p>
          <a:p>
            <a:pPr algn="ctr"/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70E81C-17AE-B64E-B36A-C8F10B0EE301}"/>
              </a:ext>
            </a:extLst>
          </p:cNvPr>
          <p:cNvSpPr txBox="1"/>
          <p:nvPr/>
        </p:nvSpPr>
        <p:spPr>
          <a:xfrm>
            <a:off x="2052714" y="1268751"/>
            <a:ext cx="851967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EF14244F-46B4-7A47-BC79-B82C0EC7520C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49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C49C33-A60A-3C46-862C-78CA6433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29453" y="3218688"/>
            <a:ext cx="1354801" cy="15283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7520AB-F6C5-8446-A76C-82F0BC0A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458" y="3218688"/>
            <a:ext cx="1354801" cy="1528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978D3B-B336-CB42-A5ED-E79334DB5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676" y="3218688"/>
            <a:ext cx="2268764" cy="3327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76920E-A7C6-7F48-BF77-1F4F8E6E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432" y="3218688"/>
            <a:ext cx="2465324" cy="3327400"/>
          </a:xfrm>
          <a:prstGeom prst="rect">
            <a:avLst/>
          </a:prstGeom>
        </p:spPr>
      </p:pic>
      <p:sp>
        <p:nvSpPr>
          <p:cNvPr id="17" name="Rounded Rectangular Callout 16">
            <a:extLst>
              <a:ext uri="{FF2B5EF4-FFF2-40B4-BE49-F238E27FC236}">
                <a16:creationId xmlns:a16="http://schemas.microsoft.com/office/drawing/2014/main" id="{B93985FA-5D33-114E-9B28-4322070E7C2A}"/>
              </a:ext>
            </a:extLst>
          </p:cNvPr>
          <p:cNvSpPr/>
          <p:nvPr/>
        </p:nvSpPr>
        <p:spPr>
          <a:xfrm>
            <a:off x="117382" y="1988754"/>
            <a:ext cx="5042952" cy="1030185"/>
          </a:xfrm>
          <a:prstGeom prst="wedgeRoundRectCallout">
            <a:avLst>
              <a:gd name="adj1" fmla="val -23371"/>
              <a:gd name="adj2" fmla="val 9574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존이 역사에 관심이 많아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6E92B0B5-4C77-E843-B0FC-A6D798AC2353}"/>
              </a:ext>
            </a:extLst>
          </p:cNvPr>
          <p:cNvSpPr/>
          <p:nvPr/>
        </p:nvSpPr>
        <p:spPr>
          <a:xfrm>
            <a:off x="5541925" y="2098555"/>
            <a:ext cx="5042952" cy="1030185"/>
          </a:xfrm>
          <a:prstGeom prst="wedgeRoundRectCallout">
            <a:avLst>
              <a:gd name="adj1" fmla="val -9953"/>
              <a:gd name="adj2" fmla="val 12414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역사에 관심이 많다면서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67CE257-0D09-7D48-BDC7-A83D43B3BAEF}"/>
              </a:ext>
            </a:extLst>
          </p:cNvPr>
          <p:cNvSpPr txBox="1">
            <a:spLocks/>
          </p:cNvSpPr>
          <p:nvPr/>
        </p:nvSpPr>
        <p:spPr>
          <a:xfrm>
            <a:off x="3122693" y="246783"/>
            <a:ext cx="5946613" cy="825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07.</a:t>
            </a:r>
            <a:r>
              <a:rPr lang="ko-KR" altLang="en-US" sz="2800" dirty="0"/>
              <a:t>다른 사람의 물건을 주웠을 때에는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 err="1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는다면서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요</a:t>
            </a:r>
            <a:r>
              <a:rPr lang="en-US" altLang="ko-KR" sz="2800" dirty="0">
                <a:solidFill>
                  <a:srgbClr val="FF0000"/>
                </a:solidFill>
              </a:rPr>
              <a:t>)?</a:t>
            </a:r>
            <a:endParaRPr lang="en-US" altLang="ko-KR" sz="1600" dirty="0"/>
          </a:p>
          <a:p>
            <a:pPr algn="ctr"/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70E81C-17AE-B64E-B36A-C8F10B0EE301}"/>
              </a:ext>
            </a:extLst>
          </p:cNvPr>
          <p:cNvSpPr txBox="1"/>
          <p:nvPr/>
        </p:nvSpPr>
        <p:spPr>
          <a:xfrm>
            <a:off x="2052714" y="1268751"/>
            <a:ext cx="851967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는다면서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.P70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EF14244F-46B4-7A47-BC79-B82C0EC7520C}"/>
              </a:ext>
            </a:extLst>
          </p:cNvPr>
          <p:cNvSpPr txBox="1"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6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1228</Words>
  <Application>Microsoft Macintosh PowerPoint</Application>
  <PresentationFormat>Widescreen</PresentationFormat>
  <Paragraphs>264</Paragraphs>
  <Slides>27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07. 다른 사람의 물건을 주웠을 때는  어휘Vocabulary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P72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17</cp:revision>
  <dcterms:created xsi:type="dcterms:W3CDTF">2020-04-23T18:57:01Z</dcterms:created>
  <dcterms:modified xsi:type="dcterms:W3CDTF">2020-04-26T02:58:07Z</dcterms:modified>
</cp:coreProperties>
</file>